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7315200" cy="10058400"/>
  <p:notesSz cx="6858000" cy="9144000"/>
  <p:defaultTextStyle>
    <a:defPPr>
      <a:defRPr lang="en-US"/>
    </a:defPPr>
    <a:lvl1pPr marL="0" algn="l" defTabSz="496382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496382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496382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496382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496382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496382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496382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496382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496382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19"/>
    <a:srgbClr val="D4D6D2"/>
    <a:srgbClr val="FFFBEF"/>
    <a:srgbClr val="FFE697"/>
    <a:srgbClr val="FFDE7A"/>
    <a:srgbClr val="FFCC33"/>
    <a:srgbClr val="E1CC33"/>
    <a:srgbClr val="684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249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646133"/>
            <a:ext cx="6217920" cy="350181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282989"/>
            <a:ext cx="54864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B1F6-30BC-4D91-B9FA-F0794B3C250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BCF6-A057-4165-9D8F-A7D6E9559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B1F6-30BC-4D91-B9FA-F0794B3C250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BCF6-A057-4165-9D8F-A7D6E9559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98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1" y="535518"/>
            <a:ext cx="1577340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1" y="535518"/>
            <a:ext cx="4640580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B1F6-30BC-4D91-B9FA-F0794B3C250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BCF6-A057-4165-9D8F-A7D6E9559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5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B1F6-30BC-4D91-B9FA-F0794B3C250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BCF6-A057-4165-9D8F-A7D6E9559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7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1" y="2507619"/>
            <a:ext cx="6309360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1" y="6731215"/>
            <a:ext cx="6309360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B1F6-30BC-4D91-B9FA-F0794B3C250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BCF6-A057-4165-9D8F-A7D6E9559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5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1" y="2677584"/>
            <a:ext cx="310896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1" y="2677584"/>
            <a:ext cx="310896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B1F6-30BC-4D91-B9FA-F0794B3C250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BCF6-A057-4165-9D8F-A7D6E9559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8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4" y="535520"/>
            <a:ext cx="630936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465707"/>
            <a:ext cx="3094672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674110"/>
            <a:ext cx="309467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1" y="2465707"/>
            <a:ext cx="310991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1" y="3674110"/>
            <a:ext cx="3109913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B1F6-30BC-4D91-B9FA-F0794B3C250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BCF6-A057-4165-9D8F-A7D6E9559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33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B1F6-30BC-4D91-B9FA-F0794B3C250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BCF6-A057-4165-9D8F-A7D6E9559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2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B1F6-30BC-4D91-B9FA-F0794B3C250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BCF6-A057-4165-9D8F-A7D6E9559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5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70560"/>
            <a:ext cx="2359343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448226"/>
            <a:ext cx="3703321" cy="714798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3017520"/>
            <a:ext cx="2359343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B1F6-30BC-4D91-B9FA-F0794B3C250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BCF6-A057-4165-9D8F-A7D6E9559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5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70560"/>
            <a:ext cx="2359343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448226"/>
            <a:ext cx="3703321" cy="714798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3017520"/>
            <a:ext cx="2359343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B1F6-30BC-4D91-B9FA-F0794B3C250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BCF6-A057-4165-9D8F-A7D6E9559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6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1" y="535520"/>
            <a:ext cx="630936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2677584"/>
            <a:ext cx="630936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1" y="9322650"/>
            <a:ext cx="1645920" cy="535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2B1F6-30BC-4D91-B9FA-F0794B3C250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1" y="9322650"/>
            <a:ext cx="2468880" cy="535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1" y="9322650"/>
            <a:ext cx="1645920" cy="535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4BCF6-A057-4165-9D8F-A7D6E9559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3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5" Type="http://schemas.openxmlformats.org/officeDocument/2006/relationships/image" Target="../media/image13.jpeg"/><Relationship Id="rId10" Type="http://schemas.openxmlformats.org/officeDocument/2006/relationships/image" Target="../media/image8.emf"/><Relationship Id="rId4" Type="http://schemas.microsoft.com/office/2007/relationships/hdphoto" Target="../media/hdphoto1.wdp"/><Relationship Id="rId9" Type="http://schemas.openxmlformats.org/officeDocument/2006/relationships/image" Target="../media/image7.emf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0800000">
            <a:off x="90350" y="9272954"/>
            <a:ext cx="7137763" cy="739725"/>
          </a:xfrm>
          <a:prstGeom prst="rect">
            <a:avLst/>
          </a:prstGeom>
          <a:gradFill>
            <a:gsLst>
              <a:gs pos="0">
                <a:srgbClr val="FFCC33"/>
              </a:gs>
              <a:gs pos="74000">
                <a:srgbClr val="FFDE7A"/>
              </a:gs>
              <a:gs pos="83000">
                <a:srgbClr val="FFE697"/>
              </a:gs>
              <a:gs pos="100000">
                <a:srgbClr val="FFFB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351" y="57391"/>
            <a:ext cx="7137763" cy="887489"/>
          </a:xfrm>
          <a:prstGeom prst="rect">
            <a:avLst/>
          </a:prstGeom>
          <a:gradFill>
            <a:gsLst>
              <a:gs pos="0">
                <a:srgbClr val="FFCC33"/>
              </a:gs>
              <a:gs pos="74000">
                <a:srgbClr val="FFDE7A"/>
              </a:gs>
              <a:gs pos="83000">
                <a:srgbClr val="FFE697"/>
              </a:gs>
              <a:gs pos="100000">
                <a:srgbClr val="FFFB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33A1AF6-D142-42A9-B870-D8AEE33E0DC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089" y="171552"/>
            <a:ext cx="789975" cy="6184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5425" y="275243"/>
            <a:ext cx="523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A0019"/>
                </a:solidFill>
                <a:latin typeface="Open sans"/>
              </a:rPr>
              <a:t>Diseases of Northern Wild Rice</a:t>
            </a:r>
          </a:p>
        </p:txBody>
      </p:sp>
      <p:sp>
        <p:nvSpPr>
          <p:cNvPr id="90" name="Text Box 8"/>
          <p:cNvSpPr txBox="1"/>
          <p:nvPr/>
        </p:nvSpPr>
        <p:spPr>
          <a:xfrm>
            <a:off x="5904774" y="9427845"/>
            <a:ext cx="1384300" cy="58483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7A0019"/>
                </a:solidFill>
                <a:effectLst/>
                <a:latin typeface="Open sans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</a:t>
            </a:r>
            <a:r>
              <a:rPr lang="en-US" sz="900" dirty="0">
                <a:solidFill>
                  <a:srgbClr val="7A0019"/>
                </a:solidFill>
                <a:effectLst/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Copyright 2020 by </a:t>
            </a:r>
            <a:endParaRPr lang="en-US" sz="1200" dirty="0">
              <a:solidFill>
                <a:srgbClr val="7A0019"/>
              </a:solidFill>
              <a:effectLst/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7A0019"/>
                </a:solidFill>
                <a:effectLst/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Dr. Jennifer Kimball</a:t>
            </a:r>
            <a:endParaRPr lang="en-US" sz="1200" dirty="0">
              <a:solidFill>
                <a:srgbClr val="7A0019"/>
              </a:solidFill>
              <a:effectLst/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7A0019"/>
                </a:solidFill>
                <a:effectLst/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jkimball@umn.edu</a:t>
            </a:r>
            <a:endParaRPr lang="en-US" sz="1200" dirty="0">
              <a:solidFill>
                <a:srgbClr val="7A0019"/>
              </a:solidFill>
              <a:effectLst/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55" y="20645"/>
            <a:ext cx="884667" cy="910984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CA82D97-3081-41DF-A79B-0B63770FD0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75" t="2866" r="2368" b="28436"/>
          <a:stretch/>
        </p:blipFill>
        <p:spPr>
          <a:xfrm>
            <a:off x="4037317" y="4773497"/>
            <a:ext cx="1435358" cy="1601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CC6812B9-D839-439B-8987-8087E90EE3E2}"/>
              </a:ext>
            </a:extLst>
          </p:cNvPr>
          <p:cNvPicPr>
            <a:picLocks/>
          </p:cNvPicPr>
          <p:nvPr/>
        </p:nvPicPr>
        <p:blipFill rotWithShape="1">
          <a:blip r:embed="rId6"/>
          <a:srcRect l="12771" t="16070" b="12612"/>
          <a:stretch/>
        </p:blipFill>
        <p:spPr>
          <a:xfrm>
            <a:off x="280465" y="4811692"/>
            <a:ext cx="1459658" cy="1630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3E4E9114-8AE6-4186-B9C6-C74DE95A31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58" t="32223" b="-1"/>
          <a:stretch/>
        </p:blipFill>
        <p:spPr>
          <a:xfrm>
            <a:off x="4057121" y="7579938"/>
            <a:ext cx="1458569" cy="1619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6C233FA5-0E4E-4A51-9C61-EDCF5C0E86D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9367" b="2060"/>
          <a:stretch/>
        </p:blipFill>
        <p:spPr>
          <a:xfrm>
            <a:off x="4008060" y="2460914"/>
            <a:ext cx="1468368" cy="1593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4DB8FFB-D704-4E6F-B9A5-47DB05955A9D}"/>
              </a:ext>
            </a:extLst>
          </p:cNvPr>
          <p:cNvGrpSpPr/>
          <p:nvPr/>
        </p:nvGrpSpPr>
        <p:grpSpPr>
          <a:xfrm>
            <a:off x="251494" y="2027309"/>
            <a:ext cx="3073919" cy="2026006"/>
            <a:chOff x="138691" y="929173"/>
            <a:chExt cx="3073919" cy="2026006"/>
          </a:xfrm>
        </p:grpSpPr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6E90ACD-C67C-420F-AB13-8715EF770E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3748" t="41427" r="3552" b="440"/>
            <a:stretch/>
          </p:blipFill>
          <p:spPr>
            <a:xfrm>
              <a:off x="138691" y="1365946"/>
              <a:ext cx="1451074" cy="158923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4DB20F18-3CF6-4188-A760-FBF8CE6C3CF7}"/>
                </a:ext>
              </a:extLst>
            </p:cNvPr>
            <p:cNvGrpSpPr/>
            <p:nvPr/>
          </p:nvGrpSpPr>
          <p:grpSpPr>
            <a:xfrm>
              <a:off x="1272387" y="929173"/>
              <a:ext cx="1940223" cy="1852347"/>
              <a:chOff x="923775" y="1751029"/>
              <a:chExt cx="1603270" cy="1246582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9F684A9A-1276-4443-B3D1-1020D85AADB3}"/>
                  </a:ext>
                </a:extLst>
              </p:cNvPr>
              <p:cNvGrpSpPr/>
              <p:nvPr/>
            </p:nvGrpSpPr>
            <p:grpSpPr>
              <a:xfrm>
                <a:off x="923775" y="2328370"/>
                <a:ext cx="1559385" cy="669241"/>
                <a:chOff x="1291701" y="3217390"/>
                <a:chExt cx="1559385" cy="669241"/>
              </a:xfrm>
            </p:grpSpPr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7FEB2741-7792-48CC-824A-B5F23634F3EC}"/>
                    </a:ext>
                  </a:extLst>
                </p:cNvPr>
                <p:cNvSpPr txBox="1"/>
                <p:nvPr/>
              </p:nvSpPr>
              <p:spPr>
                <a:xfrm>
                  <a:off x="1887295" y="3284895"/>
                  <a:ext cx="963791" cy="343741"/>
                </a:xfrm>
                <a:prstGeom prst="roundRect">
                  <a:avLst/>
                </a:prstGeom>
                <a:noFill/>
                <a:ln>
                  <a:noFill/>
                  <a:prstDash val="sysDash"/>
                </a:ln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1200" dirty="0">
                      <a:latin typeface="Open sans"/>
                    </a:rPr>
                    <a:t>Necrotic brown lesion</a:t>
                  </a:r>
                </a:p>
              </p:txBody>
            </p:sp>
            <p:sp>
              <p:nvSpPr>
                <p:cNvPr id="97" name="Rectangle: Rounded Corners 96">
                  <a:extLst>
                    <a:ext uri="{FF2B5EF4-FFF2-40B4-BE49-F238E27FC236}">
                      <a16:creationId xmlns:a16="http://schemas.microsoft.com/office/drawing/2014/main" id="{BF4079B8-5F44-4276-9D21-C5D2142927D1}"/>
                    </a:ext>
                  </a:extLst>
                </p:cNvPr>
                <p:cNvSpPr/>
                <p:nvPr/>
              </p:nvSpPr>
              <p:spPr>
                <a:xfrm>
                  <a:off x="1841327" y="3680386"/>
                  <a:ext cx="802507" cy="206245"/>
                </a:xfrm>
                <a:prstGeom prst="roundRect">
                  <a:avLst/>
                </a:prstGeom>
                <a:ln>
                  <a:noFill/>
                  <a:prstDash val="sysDash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 dirty="0">
                      <a:latin typeface="Open sans"/>
                    </a:rPr>
                    <a:t>Yellow halo</a:t>
                  </a:r>
                </a:p>
              </p:txBody>
            </p:sp>
            <p:cxnSp>
              <p:nvCxnSpPr>
                <p:cNvPr id="98" name="Straight Arrow Connector 97">
                  <a:extLst>
                    <a:ext uri="{FF2B5EF4-FFF2-40B4-BE49-F238E27FC236}">
                      <a16:creationId xmlns:a16="http://schemas.microsoft.com/office/drawing/2014/main" id="{C775B7C2-18EB-41A1-A56C-E219F617BF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91701" y="3772846"/>
                  <a:ext cx="577465" cy="6646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Arrow Connector 98">
                  <a:extLst>
                    <a:ext uri="{FF2B5EF4-FFF2-40B4-BE49-F238E27FC236}">
                      <a16:creationId xmlns:a16="http://schemas.microsoft.com/office/drawing/2014/main" id="{ADFC1458-37C2-493E-BF54-7BE693E8E1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383076" y="3217390"/>
                  <a:ext cx="540597" cy="20440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B257BC04-B68E-4FC1-BC19-DE5954DDF7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-3825" t="3443" r="-2182" b="-6"/>
              <a:stretch/>
            </p:blipFill>
            <p:spPr>
              <a:xfrm rot="5400000">
                <a:off x="2035998" y="1571599"/>
                <a:ext cx="311618" cy="670477"/>
              </a:xfrm>
              <a:prstGeom prst="ellipse">
                <a:avLst/>
              </a:prstGeom>
            </p:spPr>
          </p:pic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CBD563C-BD6F-45BF-BCAF-7E133382B785}"/>
              </a:ext>
            </a:extLst>
          </p:cNvPr>
          <p:cNvGrpSpPr/>
          <p:nvPr/>
        </p:nvGrpSpPr>
        <p:grpSpPr>
          <a:xfrm>
            <a:off x="280465" y="7021967"/>
            <a:ext cx="3852150" cy="2164088"/>
            <a:chOff x="7880719" y="7111741"/>
            <a:chExt cx="3852150" cy="2164088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15DCB642-5B07-4B32-9F1F-0443B29AAB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-1140" t="14265" r="-1060" b="24731"/>
            <a:stretch/>
          </p:blipFill>
          <p:spPr>
            <a:xfrm>
              <a:off x="7880719" y="7643300"/>
              <a:ext cx="1447974" cy="163252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FCE39D42-D194-418B-878A-FC7D158A87CA}"/>
                </a:ext>
              </a:extLst>
            </p:cNvPr>
            <p:cNvGrpSpPr/>
            <p:nvPr/>
          </p:nvGrpSpPr>
          <p:grpSpPr>
            <a:xfrm>
              <a:off x="8013432" y="7111741"/>
              <a:ext cx="3719437" cy="2011365"/>
              <a:chOff x="7544771" y="8184416"/>
              <a:chExt cx="3664555" cy="2159688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3104446A-E664-41E3-A441-AEE36A1DFBE8}"/>
                  </a:ext>
                </a:extLst>
              </p:cNvPr>
              <p:cNvGrpSpPr/>
              <p:nvPr/>
            </p:nvGrpSpPr>
            <p:grpSpPr>
              <a:xfrm>
                <a:off x="7544771" y="8898598"/>
                <a:ext cx="3664555" cy="1445506"/>
                <a:chOff x="7615224" y="9214210"/>
                <a:chExt cx="3664555" cy="1445506"/>
              </a:xfrm>
            </p:grpSpPr>
            <p:sp>
              <p:nvSpPr>
                <p:cNvPr id="104" name="Rectangle: Rounded Corners 103">
                  <a:extLst>
                    <a:ext uri="{FF2B5EF4-FFF2-40B4-BE49-F238E27FC236}">
                      <a16:creationId xmlns:a16="http://schemas.microsoft.com/office/drawing/2014/main" id="{CE7F5206-971D-4941-B8B6-21F27DC53959}"/>
                    </a:ext>
                  </a:extLst>
                </p:cNvPr>
                <p:cNvSpPr/>
                <p:nvPr/>
              </p:nvSpPr>
              <p:spPr>
                <a:xfrm>
                  <a:off x="9803269" y="10330650"/>
                  <a:ext cx="1156873" cy="329066"/>
                </a:xfrm>
                <a:prstGeom prst="roundRect">
                  <a:avLst/>
                </a:prstGeom>
                <a:ln>
                  <a:noFill/>
                  <a:prstDash val="sysDash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 dirty="0">
                      <a:latin typeface="Open sans"/>
                    </a:rPr>
                    <a:t>Water soaking</a:t>
                  </a:r>
                </a:p>
              </p:txBody>
            </p:sp>
            <p:cxnSp>
              <p:nvCxnSpPr>
                <p:cNvPr id="105" name="Straight Arrow Connector 104">
                  <a:extLst>
                    <a:ext uri="{FF2B5EF4-FFF2-40B4-BE49-F238E27FC236}">
                      <a16:creationId xmlns:a16="http://schemas.microsoft.com/office/drawing/2014/main" id="{79AD1844-01DE-4AD3-9489-14962B4F70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615224" y="9786880"/>
                  <a:ext cx="2169345" cy="39012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Rectangle: Rounded Corners 105">
                  <a:extLst>
                    <a:ext uri="{FF2B5EF4-FFF2-40B4-BE49-F238E27FC236}">
                      <a16:creationId xmlns:a16="http://schemas.microsoft.com/office/drawing/2014/main" id="{12326C40-5220-4155-991A-2887E94FB258}"/>
                    </a:ext>
                  </a:extLst>
                </p:cNvPr>
                <p:cNvSpPr/>
                <p:nvPr/>
              </p:nvSpPr>
              <p:spPr>
                <a:xfrm>
                  <a:off x="9784569" y="9554734"/>
                  <a:ext cx="1495210" cy="329066"/>
                </a:xfrm>
                <a:prstGeom prst="roundRect">
                  <a:avLst/>
                </a:prstGeom>
                <a:ln>
                  <a:noFill/>
                  <a:prstDash val="sysDash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 dirty="0">
                      <a:latin typeface="Open sans"/>
                    </a:rPr>
                    <a:t>Dark, narrow lesion</a:t>
                  </a:r>
                </a:p>
              </p:txBody>
            </p:sp>
            <p:cxnSp>
              <p:nvCxnSpPr>
                <p:cNvPr id="107" name="Straight Arrow Connector 106">
                  <a:extLst>
                    <a:ext uri="{FF2B5EF4-FFF2-40B4-BE49-F238E27FC236}">
                      <a16:creationId xmlns:a16="http://schemas.microsoft.com/office/drawing/2014/main" id="{5E47D681-48C6-4306-A549-1428C51E0C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134773" y="9214210"/>
                  <a:ext cx="1734868" cy="50505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Rectangle: Rounded Corners 107">
                  <a:extLst>
                    <a:ext uri="{FF2B5EF4-FFF2-40B4-BE49-F238E27FC236}">
                      <a16:creationId xmlns:a16="http://schemas.microsoft.com/office/drawing/2014/main" id="{915C5000-BC69-4874-B1DF-9EC00497B580}"/>
                    </a:ext>
                  </a:extLst>
                </p:cNvPr>
                <p:cNvSpPr/>
                <p:nvPr/>
              </p:nvSpPr>
              <p:spPr>
                <a:xfrm>
                  <a:off x="9788578" y="9836443"/>
                  <a:ext cx="1139887" cy="329066"/>
                </a:xfrm>
                <a:prstGeom prst="roundRect">
                  <a:avLst/>
                </a:prstGeom>
                <a:ln>
                  <a:noFill/>
                  <a:prstDash val="sysDash"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1200" dirty="0">
                      <a:latin typeface="Open sans"/>
                    </a:rPr>
                    <a:t>Bacterial ooze</a:t>
                  </a:r>
                </a:p>
              </p:txBody>
            </p:sp>
            <p:sp>
              <p:nvSpPr>
                <p:cNvPr id="110" name="Rectangle: Rounded Corners 109">
                  <a:extLst>
                    <a:ext uri="{FF2B5EF4-FFF2-40B4-BE49-F238E27FC236}">
                      <a16:creationId xmlns:a16="http://schemas.microsoft.com/office/drawing/2014/main" id="{8A5B852C-E67B-4C09-A385-8389AECCCB75}"/>
                    </a:ext>
                  </a:extLst>
                </p:cNvPr>
                <p:cNvSpPr/>
                <p:nvPr/>
              </p:nvSpPr>
              <p:spPr>
                <a:xfrm>
                  <a:off x="9764643" y="10059861"/>
                  <a:ext cx="1187848" cy="329066"/>
                </a:xfrm>
                <a:prstGeom prst="roundRect">
                  <a:avLst/>
                </a:prstGeom>
                <a:ln>
                  <a:noFill/>
                  <a:prstDash val="sysDash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 dirty="0">
                      <a:latin typeface="Open sans"/>
                    </a:rPr>
                    <a:t>Translucent slit</a:t>
                  </a:r>
                </a:p>
              </p:txBody>
            </p:sp>
            <p:cxnSp>
              <p:nvCxnSpPr>
                <p:cNvPr id="111" name="Straight Arrow Connector 110">
                  <a:extLst>
                    <a:ext uri="{FF2B5EF4-FFF2-40B4-BE49-F238E27FC236}">
                      <a16:creationId xmlns:a16="http://schemas.microsoft.com/office/drawing/2014/main" id="{556949E2-25A5-4F76-98A8-D249047BEA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77384" y="9979618"/>
                  <a:ext cx="1692947" cy="1986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3" name="Picture 2" descr="Image result for pseudomonas syringae">
                <a:extLst>
                  <a:ext uri="{FF2B5EF4-FFF2-40B4-BE49-F238E27FC236}">
                    <a16:creationId xmlns:a16="http://schemas.microsoft.com/office/drawing/2014/main" id="{4DDE453D-5C2D-42F5-BEE1-52FB4FD384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32815" y="8184416"/>
                <a:ext cx="563576" cy="563575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37725AE-0F97-43BE-9D97-D8DCF4632262}"/>
              </a:ext>
            </a:extLst>
          </p:cNvPr>
          <p:cNvGrpSpPr/>
          <p:nvPr/>
        </p:nvGrpSpPr>
        <p:grpSpPr>
          <a:xfrm>
            <a:off x="1564399" y="5246491"/>
            <a:ext cx="2472917" cy="817393"/>
            <a:chOff x="1953547" y="3422042"/>
            <a:chExt cx="2160223" cy="635390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9DF0B230-35C3-4E36-8AF3-35AB22716FA2}"/>
                </a:ext>
              </a:extLst>
            </p:cNvPr>
            <p:cNvSpPr txBox="1"/>
            <p:nvPr/>
          </p:nvSpPr>
          <p:spPr>
            <a:xfrm>
              <a:off x="2635587" y="3422042"/>
              <a:ext cx="1478183" cy="238228"/>
            </a:xfrm>
            <a:prstGeom prst="roundRect">
              <a:avLst/>
            </a:prstGeom>
            <a:noFill/>
            <a:ln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>
                  <a:latin typeface="Open sans"/>
                </a:rPr>
                <a:t>Well-defined margins</a:t>
              </a:r>
            </a:p>
          </p:txBody>
        </p:sp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47C2E36E-701E-403B-8AA3-A3F6480FED27}"/>
                </a:ext>
              </a:extLst>
            </p:cNvPr>
            <p:cNvSpPr/>
            <p:nvPr/>
          </p:nvSpPr>
          <p:spPr>
            <a:xfrm>
              <a:off x="2407462" y="3819204"/>
              <a:ext cx="1235723" cy="238228"/>
            </a:xfrm>
            <a:prstGeom prst="roundRect">
              <a:avLst/>
            </a:prstGeom>
            <a:ln>
              <a:noFill/>
              <a:prstDash val="sysDash"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Open sans"/>
                </a:rPr>
                <a:t>Eye shaped lesion</a:t>
              </a:r>
            </a:p>
          </p:txBody>
        </p: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DAA1F051-D35D-44B6-AD2F-68EF180D45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53547" y="3724663"/>
              <a:ext cx="500021" cy="20923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C685941A-EE01-4FAF-9F8F-D94B14947213}"/>
              </a:ext>
            </a:extLst>
          </p:cNvPr>
          <p:cNvGrpSpPr/>
          <p:nvPr/>
        </p:nvGrpSpPr>
        <p:grpSpPr>
          <a:xfrm>
            <a:off x="5115787" y="6994808"/>
            <a:ext cx="2252652" cy="1756280"/>
            <a:chOff x="13156071" y="7686206"/>
            <a:chExt cx="2340589" cy="1831285"/>
          </a:xfrm>
        </p:grpSpPr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C8625EDA-46D7-4C65-99C4-1D1D216BD8DE}"/>
                </a:ext>
              </a:extLst>
            </p:cNvPr>
            <p:cNvSpPr/>
            <p:nvPr/>
          </p:nvSpPr>
          <p:spPr>
            <a:xfrm>
              <a:off x="14242006" y="8666764"/>
              <a:ext cx="1254654" cy="319556"/>
            </a:xfrm>
            <a:prstGeom prst="roundRect">
              <a:avLst/>
            </a:prstGeom>
            <a:ln>
              <a:noFill/>
              <a:prstDash val="sysDash"/>
            </a:ln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Open sans"/>
                </a:rPr>
                <a:t>Water soaking</a:t>
              </a:r>
            </a:p>
          </p:txBody>
        </p: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194E8465-9315-47C5-9AA6-64DE43BB83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254771" y="8848041"/>
              <a:ext cx="1045731" cy="3581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2457AD48-0E34-4A0B-83AF-ED5EC1FFEAEF}"/>
                </a:ext>
              </a:extLst>
            </p:cNvPr>
            <p:cNvSpPr/>
            <p:nvPr/>
          </p:nvSpPr>
          <p:spPr>
            <a:xfrm>
              <a:off x="14117585" y="8984900"/>
              <a:ext cx="1303170" cy="532591"/>
            </a:xfrm>
            <a:prstGeom prst="roundRect">
              <a:avLst/>
            </a:prstGeom>
            <a:ln>
              <a:noFill/>
              <a:prstDash val="sysDash"/>
            </a:ln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Open sans"/>
                </a:rPr>
                <a:t>Long, necrotic streak</a:t>
              </a:r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33D46360-6BE1-4141-9D31-53E1B91F1A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156071" y="9253991"/>
              <a:ext cx="1052873" cy="7787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4" name="Picture 4" descr="Image result for xanthomonas campestris">
              <a:extLst>
                <a:ext uri="{FF2B5EF4-FFF2-40B4-BE49-F238E27FC236}">
                  <a16:creationId xmlns:a16="http://schemas.microsoft.com/office/drawing/2014/main" id="{AC8435F8-B8C2-4D31-A74A-20D8CCCE6F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067" b="15701"/>
            <a:stretch/>
          </p:blipFill>
          <p:spPr bwMode="auto">
            <a:xfrm>
              <a:off x="14555980" y="7686206"/>
              <a:ext cx="750143" cy="443224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EA7DA47-4BE3-4C57-8C40-14829588049E}"/>
              </a:ext>
            </a:extLst>
          </p:cNvPr>
          <p:cNvGrpSpPr/>
          <p:nvPr/>
        </p:nvGrpSpPr>
        <p:grpSpPr>
          <a:xfrm>
            <a:off x="5210782" y="4301365"/>
            <a:ext cx="1940232" cy="1307625"/>
            <a:chOff x="12600138" y="7229542"/>
            <a:chExt cx="3461801" cy="1011913"/>
          </a:xfrm>
        </p:grpSpPr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D9956905-8AD7-4DA4-B7EE-46F29F8D32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600138" y="7960933"/>
              <a:ext cx="2174622" cy="28052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7" name="Picture 12" descr="Image result for claviceps">
              <a:extLst>
                <a:ext uri="{FF2B5EF4-FFF2-40B4-BE49-F238E27FC236}">
                  <a16:creationId xmlns:a16="http://schemas.microsoft.com/office/drawing/2014/main" id="{25D16074-0CA0-4D37-AACF-C0C1610462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59" t="57752" r="4757" b="12099"/>
            <a:stretch/>
          </p:blipFill>
          <p:spPr bwMode="auto">
            <a:xfrm rot="5400000">
              <a:off x="15245817" y="6821197"/>
              <a:ext cx="407778" cy="122446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C8BA67A-8C3F-421D-8B80-4BA746702921}"/>
              </a:ext>
            </a:extLst>
          </p:cNvPr>
          <p:cNvGrpSpPr/>
          <p:nvPr/>
        </p:nvGrpSpPr>
        <p:grpSpPr>
          <a:xfrm>
            <a:off x="5016444" y="1976582"/>
            <a:ext cx="2167515" cy="1823473"/>
            <a:chOff x="4474948" y="4756511"/>
            <a:chExt cx="2167515" cy="2127385"/>
          </a:xfrm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3221F5D6-74D5-4667-8672-0789CAB8F094}"/>
                </a:ext>
              </a:extLst>
            </p:cNvPr>
            <p:cNvGrpSpPr/>
            <p:nvPr/>
          </p:nvGrpSpPr>
          <p:grpSpPr>
            <a:xfrm>
              <a:off x="4474948" y="5495660"/>
              <a:ext cx="2167515" cy="1388236"/>
              <a:chOff x="1458873" y="3314683"/>
              <a:chExt cx="1838393" cy="1379903"/>
            </a:xfrm>
          </p:grpSpPr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C29565EE-A6B0-4CC2-99D5-AB597A81C1C3}"/>
                  </a:ext>
                </a:extLst>
              </p:cNvPr>
              <p:cNvSpPr txBox="1"/>
              <p:nvPr/>
            </p:nvSpPr>
            <p:spPr>
              <a:xfrm>
                <a:off x="2248600" y="4102255"/>
                <a:ext cx="1032895" cy="592331"/>
              </a:xfrm>
              <a:prstGeom prst="roundRect">
                <a:avLst/>
              </a:prstGeom>
              <a:noFill/>
              <a:ln>
                <a:noFill/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200" dirty="0">
                    <a:latin typeface="Open sans"/>
                  </a:rPr>
                  <a:t>Circular, necrotic lesion</a:t>
                </a:r>
              </a:p>
            </p:txBody>
          </p:sp>
          <p:sp>
            <p:nvSpPr>
              <p:cNvPr id="136" name="Rectangle: Rounded Corners 135">
                <a:extLst>
                  <a:ext uri="{FF2B5EF4-FFF2-40B4-BE49-F238E27FC236}">
                    <a16:creationId xmlns:a16="http://schemas.microsoft.com/office/drawing/2014/main" id="{B44FDA5D-EB19-438F-A25A-C6F07622AFE9}"/>
                  </a:ext>
                </a:extLst>
              </p:cNvPr>
              <p:cNvSpPr/>
              <p:nvPr/>
            </p:nvSpPr>
            <p:spPr>
              <a:xfrm>
                <a:off x="2072244" y="3561747"/>
                <a:ext cx="1225022" cy="355399"/>
              </a:xfrm>
              <a:prstGeom prst="roundRect">
                <a:avLst/>
              </a:prstGeom>
              <a:ln>
                <a:noFill/>
                <a:prstDash val="sysDash"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latin typeface="Open sans"/>
                  </a:rPr>
                  <a:t>Coalescing lesions</a:t>
                </a:r>
              </a:p>
            </p:txBody>
          </p:sp>
          <p:cxnSp>
            <p:nvCxnSpPr>
              <p:cNvPr id="137" name="Straight Arrow Connector 136">
                <a:extLst>
                  <a:ext uri="{FF2B5EF4-FFF2-40B4-BE49-F238E27FC236}">
                    <a16:creationId xmlns:a16="http://schemas.microsoft.com/office/drawing/2014/main" id="{4F40BD8E-6413-447E-8B2C-BDA98395C5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58873" y="3314683"/>
                <a:ext cx="660048" cy="41511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>
                <a:extLst>
                  <a:ext uri="{FF2B5EF4-FFF2-40B4-BE49-F238E27FC236}">
                    <a16:creationId xmlns:a16="http://schemas.microsoft.com/office/drawing/2014/main" id="{785922AF-9D64-48C5-BA15-961AD63E3B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744587" y="4341382"/>
                <a:ext cx="575977" cy="5486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2" name="Picture 6" descr="Image result for bipolaris sorokiniana">
              <a:extLst>
                <a:ext uri="{FF2B5EF4-FFF2-40B4-BE49-F238E27FC236}">
                  <a16:creationId xmlns:a16="http://schemas.microsoft.com/office/drawing/2014/main" id="{1B5E06D6-43AE-4891-8F85-43B5F27877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7" t="892" r="1277" b="13743"/>
            <a:stretch/>
          </p:blipFill>
          <p:spPr bwMode="auto">
            <a:xfrm>
              <a:off x="5920296" y="4756511"/>
              <a:ext cx="689223" cy="48790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3C238FB-74E1-4316-8B29-03B549EAC5D0}"/>
              </a:ext>
            </a:extLst>
          </p:cNvPr>
          <p:cNvSpPr/>
          <p:nvPr/>
        </p:nvSpPr>
        <p:spPr>
          <a:xfrm>
            <a:off x="166306" y="1929970"/>
            <a:ext cx="194316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Fungal Brown Spot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DB87D1C1-0FD4-45E8-B58F-7C9DA85F51CB}"/>
              </a:ext>
            </a:extLst>
          </p:cNvPr>
          <p:cNvSpPr/>
          <p:nvPr/>
        </p:nvSpPr>
        <p:spPr>
          <a:xfrm>
            <a:off x="159175" y="6980579"/>
            <a:ext cx="212910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Bacterial Brown Spot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9916CF79-4F13-4F84-BA15-53576B4A7E60}"/>
              </a:ext>
            </a:extLst>
          </p:cNvPr>
          <p:cNvSpPr/>
          <p:nvPr/>
        </p:nvSpPr>
        <p:spPr>
          <a:xfrm>
            <a:off x="3927249" y="6989350"/>
            <a:ext cx="209063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Bacterial Leaf Streak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6BCDF81-AB0B-40A9-83C9-E5BC3B8EE267}"/>
              </a:ext>
            </a:extLst>
          </p:cNvPr>
          <p:cNvSpPr/>
          <p:nvPr/>
        </p:nvSpPr>
        <p:spPr>
          <a:xfrm>
            <a:off x="3903962" y="1925996"/>
            <a:ext cx="126188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Spot Blotch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AFC51AA6-A77C-4AFE-B0A1-CC9767F0C3E9}"/>
              </a:ext>
            </a:extLst>
          </p:cNvPr>
          <p:cNvSpPr/>
          <p:nvPr/>
        </p:nvSpPr>
        <p:spPr>
          <a:xfrm>
            <a:off x="195245" y="4265806"/>
            <a:ext cx="100700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Eye Spot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3F77996-2D15-4CDC-8460-75F72A4543F3}"/>
              </a:ext>
            </a:extLst>
          </p:cNvPr>
          <p:cNvSpPr/>
          <p:nvPr/>
        </p:nvSpPr>
        <p:spPr>
          <a:xfrm>
            <a:off x="3923988" y="4260493"/>
            <a:ext cx="68640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Ergot</a:t>
            </a:r>
          </a:p>
        </p:txBody>
      </p:sp>
      <p:pic>
        <p:nvPicPr>
          <p:cNvPr id="145" name="Picture 10" descr="Image result for Drechslera">
            <a:extLst>
              <a:ext uri="{FF2B5EF4-FFF2-40B4-BE49-F238E27FC236}">
                <a16:creationId xmlns:a16="http://schemas.microsoft.com/office/drawing/2014/main" id="{E4EC8378-CF2B-4E83-B680-19DC024E4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477" y="4316221"/>
            <a:ext cx="777706" cy="5477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1CB4765A-370E-43CF-8C45-72B67EDA70F1}"/>
              </a:ext>
            </a:extLst>
          </p:cNvPr>
          <p:cNvSpPr/>
          <p:nvPr/>
        </p:nvSpPr>
        <p:spPr>
          <a:xfrm>
            <a:off x="2420590" y="6099941"/>
            <a:ext cx="1174199" cy="306467"/>
          </a:xfrm>
          <a:prstGeom prst="roundRect">
            <a:avLst/>
          </a:prstGeom>
          <a:ln>
            <a:noFill/>
            <a:prstDash val="sysDash"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Open sans"/>
              </a:rPr>
              <a:t>Water soaking</a:t>
            </a:r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4C06F3A7-71B5-483A-864C-44433D934C6F}"/>
              </a:ext>
            </a:extLst>
          </p:cNvPr>
          <p:cNvCxnSpPr>
            <a:cxnSpLocks/>
          </p:cNvCxnSpPr>
          <p:nvPr/>
        </p:nvCxnSpPr>
        <p:spPr>
          <a:xfrm flipH="1">
            <a:off x="1635414" y="5411685"/>
            <a:ext cx="785176" cy="450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73460AE9-CF69-4085-ADDA-D25F5A13B47D}"/>
              </a:ext>
            </a:extLst>
          </p:cNvPr>
          <p:cNvSpPr txBox="1"/>
          <p:nvPr/>
        </p:nvSpPr>
        <p:spPr>
          <a:xfrm>
            <a:off x="3931773" y="7234208"/>
            <a:ext cx="321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Open sans"/>
              </a:rPr>
              <a:t>Pathogen: </a:t>
            </a:r>
            <a:r>
              <a:rPr lang="en-US" sz="1200" i="1" dirty="0">
                <a:latin typeface="Open sans"/>
              </a:rPr>
              <a:t>Xanthomonas </a:t>
            </a:r>
            <a:r>
              <a:rPr lang="en-US" sz="1200" i="1" dirty="0" err="1">
                <a:latin typeface="Open sans"/>
              </a:rPr>
              <a:t>campestris</a:t>
            </a:r>
            <a:r>
              <a:rPr lang="en-US" sz="1200" i="1" dirty="0">
                <a:latin typeface="Open sans"/>
              </a:rPr>
              <a:t>         </a:t>
            </a:r>
          </a:p>
          <a:p>
            <a:r>
              <a:rPr lang="en-US" sz="1200" i="1" dirty="0">
                <a:latin typeface="Open sans"/>
              </a:rPr>
              <a:t>                       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E6201C1-BEF5-49D8-9A6D-F76723F9E340}"/>
              </a:ext>
            </a:extLst>
          </p:cNvPr>
          <p:cNvSpPr txBox="1"/>
          <p:nvPr/>
        </p:nvSpPr>
        <p:spPr>
          <a:xfrm>
            <a:off x="167534" y="2164798"/>
            <a:ext cx="2071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Open sans"/>
              </a:rPr>
              <a:t>Pathogen: </a:t>
            </a:r>
            <a:r>
              <a:rPr lang="en-US" sz="1200" i="1" dirty="0">
                <a:latin typeface="Open sans"/>
              </a:rPr>
              <a:t>Bipolaris oryzae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08D7480C-C039-4AEA-AE15-07CDDF5C945B}"/>
              </a:ext>
            </a:extLst>
          </p:cNvPr>
          <p:cNvSpPr/>
          <p:nvPr/>
        </p:nvSpPr>
        <p:spPr>
          <a:xfrm>
            <a:off x="200037" y="4506196"/>
            <a:ext cx="26084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dirty="0">
                <a:latin typeface="Open sans"/>
              </a:rPr>
              <a:t>Pathogen: </a:t>
            </a:r>
            <a:r>
              <a:rPr lang="en-US" sz="1200" i="1" dirty="0" err="1">
                <a:latin typeface="Open sans"/>
              </a:rPr>
              <a:t>Drechslera</a:t>
            </a:r>
            <a:r>
              <a:rPr lang="en-US" sz="1200" i="1" dirty="0">
                <a:latin typeface="Open sans"/>
              </a:rPr>
              <a:t> gigantea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8E395959-D0F0-4DCA-9CD3-3CD60C27D049}"/>
              </a:ext>
            </a:extLst>
          </p:cNvPr>
          <p:cNvSpPr txBox="1"/>
          <p:nvPr/>
        </p:nvSpPr>
        <p:spPr>
          <a:xfrm>
            <a:off x="166306" y="7203857"/>
            <a:ext cx="2855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>
                <a:latin typeface="Open sans"/>
              </a:rPr>
              <a:t>Pathogen: </a:t>
            </a:r>
            <a:r>
              <a:rPr lang="en-US" sz="1200" i="1" dirty="0">
                <a:latin typeface="Open sans"/>
              </a:rPr>
              <a:t>Pseudomonas </a:t>
            </a:r>
            <a:r>
              <a:rPr lang="en-US" sz="1200" i="1" dirty="0" err="1">
                <a:latin typeface="Open sans"/>
              </a:rPr>
              <a:t>syringae</a:t>
            </a:r>
            <a:endParaRPr lang="en-US" sz="1200" i="1" dirty="0">
              <a:latin typeface="Open sans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E6397B9C-A181-4CE2-82B0-60B3F9760616}"/>
              </a:ext>
            </a:extLst>
          </p:cNvPr>
          <p:cNvSpPr/>
          <p:nvPr/>
        </p:nvSpPr>
        <p:spPr>
          <a:xfrm>
            <a:off x="3928548" y="2161177"/>
            <a:ext cx="24743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dirty="0">
                <a:latin typeface="Open sans"/>
              </a:rPr>
              <a:t>Pathogen: </a:t>
            </a:r>
            <a:r>
              <a:rPr lang="en-US" sz="1200" i="1" dirty="0">
                <a:latin typeface="Open sans"/>
              </a:rPr>
              <a:t>Bipolaris </a:t>
            </a:r>
            <a:r>
              <a:rPr lang="en-US" sz="1200" i="1" dirty="0" err="1">
                <a:latin typeface="Open sans"/>
              </a:rPr>
              <a:t>sorokiniana</a:t>
            </a:r>
            <a:endParaRPr lang="en-US" sz="1200" i="1" dirty="0">
              <a:latin typeface="Open sans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4C642C18-D6F3-4CC6-82BA-52F028968DC4}"/>
              </a:ext>
            </a:extLst>
          </p:cNvPr>
          <p:cNvSpPr/>
          <p:nvPr/>
        </p:nvSpPr>
        <p:spPr>
          <a:xfrm>
            <a:off x="3923988" y="4497816"/>
            <a:ext cx="33278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dirty="0">
                <a:latin typeface="Open sans"/>
              </a:rPr>
              <a:t>Pathogen: </a:t>
            </a:r>
            <a:r>
              <a:rPr lang="en-US" sz="1200" i="1" dirty="0" err="1">
                <a:latin typeface="Open sans"/>
              </a:rPr>
              <a:t>Claviceps</a:t>
            </a:r>
            <a:r>
              <a:rPr lang="en-US" sz="1200" i="1" dirty="0">
                <a:latin typeface="Open sans"/>
              </a:rPr>
              <a:t> </a:t>
            </a:r>
            <a:r>
              <a:rPr lang="en-US" sz="1200" i="1" dirty="0" err="1">
                <a:latin typeface="Open sans"/>
              </a:rPr>
              <a:t>zizaniae</a:t>
            </a:r>
            <a:endParaRPr lang="en-US" sz="1200" i="1" dirty="0">
              <a:latin typeface="Open sans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FDA0BFD2-5ED0-4137-8878-6BE911AF57A7}"/>
              </a:ext>
            </a:extLst>
          </p:cNvPr>
          <p:cNvSpPr/>
          <p:nvPr/>
        </p:nvSpPr>
        <p:spPr>
          <a:xfrm>
            <a:off x="5771624" y="5600699"/>
            <a:ext cx="14802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latin typeface="Open sans"/>
              </a:rPr>
              <a:t>Kernels fill with fungal resting structures (sclerotia</a:t>
            </a:r>
            <a:r>
              <a:rPr lang="en-US" sz="1200" dirty="0">
                <a:solidFill>
                  <a:srgbClr val="234600"/>
                </a:solidFill>
              </a:rPr>
              <a:t>)</a:t>
            </a:r>
          </a:p>
        </p:txBody>
      </p: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24905C5B-AAD0-4048-9BB8-A513B6CA2A57}"/>
              </a:ext>
            </a:extLst>
          </p:cNvPr>
          <p:cNvCxnSpPr>
            <a:cxnSpLocks/>
          </p:cNvCxnSpPr>
          <p:nvPr/>
        </p:nvCxnSpPr>
        <p:spPr>
          <a:xfrm flipV="1">
            <a:off x="6646141" y="4839047"/>
            <a:ext cx="118545" cy="7994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0350" y="942099"/>
            <a:ext cx="71377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Open sans"/>
              </a:rPr>
              <a:t>Disease epidemics in cultivated paddies can cause extreme yield reductions up to 67%</a:t>
            </a:r>
            <a:r>
              <a:rPr lang="en-US" sz="1400" baseline="30000" dirty="0">
                <a:latin typeface="Open sans"/>
              </a:rPr>
              <a:t>1</a:t>
            </a:r>
            <a:r>
              <a:rPr lang="en-US" sz="1400" dirty="0">
                <a:latin typeface="Open sans"/>
              </a:rPr>
              <a:t>. The main form of control is the application of pesticides. Historically, breeding efforts to develop new disease resistance cultivars has been limited.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3C238FB-74E1-4316-8B29-03B549EAC5D0}"/>
              </a:ext>
            </a:extLst>
          </p:cNvPr>
          <p:cNvSpPr/>
          <p:nvPr/>
        </p:nvSpPr>
        <p:spPr>
          <a:xfrm>
            <a:off x="2735509" y="1579155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u="sng" dirty="0">
                <a:solidFill>
                  <a:srgbClr val="7A0019"/>
                </a:solidFill>
                <a:latin typeface="Open sans"/>
              </a:rPr>
              <a:t>Fungal Diseases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3C238FB-74E1-4316-8B29-03B549EAC5D0}"/>
              </a:ext>
            </a:extLst>
          </p:cNvPr>
          <p:cNvSpPr/>
          <p:nvPr/>
        </p:nvSpPr>
        <p:spPr>
          <a:xfrm>
            <a:off x="2626504" y="6616577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u="sng" dirty="0">
                <a:solidFill>
                  <a:srgbClr val="7A0019"/>
                </a:solidFill>
                <a:latin typeface="Open sans"/>
              </a:rPr>
              <a:t>Bacterial Diseases</a:t>
            </a:r>
          </a:p>
        </p:txBody>
      </p:sp>
    </p:spTree>
    <p:extLst>
      <p:ext uri="{BB962C8B-B14F-4D97-AF65-F5344CB8AC3E}">
        <p14:creationId xmlns:p14="http://schemas.microsoft.com/office/powerpoint/2010/main" val="1743520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ughdraft of outreach templates (1)" id="{C587D2EB-7BE6-4E3B-8EFA-B268AF3AC255}" vid="{585706E5-A92E-4A06-BB1F-70E8CD7A84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</TotalTime>
  <Words>143</Words>
  <Application>Microsoft Office PowerPoint</Application>
  <PresentationFormat>Custom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Open sans</vt:lpstr>
      <vt:lpstr>Arial</vt:lpstr>
      <vt:lpstr>Calibri</vt:lpstr>
      <vt:lpstr>Calibri Light</vt:lpstr>
      <vt:lpstr>Office Theme</vt:lpstr>
      <vt:lpstr>PowerPoint Presentation</vt:lpstr>
    </vt:vector>
  </TitlesOfParts>
  <Company>University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Kimball</dc:creator>
  <cp:lastModifiedBy>Lillian McGilp</cp:lastModifiedBy>
  <cp:revision>27</cp:revision>
  <dcterms:created xsi:type="dcterms:W3CDTF">2020-03-17T15:39:39Z</dcterms:created>
  <dcterms:modified xsi:type="dcterms:W3CDTF">2020-03-24T13:39:22Z</dcterms:modified>
</cp:coreProperties>
</file>